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621" r:id="rId2"/>
    <p:sldId id="616" r:id="rId3"/>
    <p:sldId id="305" r:id="rId4"/>
    <p:sldId id="257" r:id="rId5"/>
    <p:sldId id="260" r:id="rId6"/>
    <p:sldId id="622" r:id="rId7"/>
    <p:sldId id="618" r:id="rId8"/>
  </p:sldIdLst>
  <p:sldSz cx="12192000" cy="6858000"/>
  <p:notesSz cx="6858000" cy="9144000"/>
  <p:embeddedFontLst>
    <p:embeddedFont>
      <p:font typeface="맑은 고딕" panose="020B0503020000020004" pitchFamily="34" charset="-127"/>
      <p:regular r:id="rId11"/>
      <p:bold r:id="rId12"/>
    </p:embeddedFont>
    <p:embeddedFont>
      <p:font typeface="Bebas Neue" panose="020B0606020202050201" pitchFamily="34" charset="0"/>
      <p:regular r:id="rId13"/>
    </p:embeddedFont>
    <p:embeddedFont>
      <p:font typeface="Montserrat" panose="00000500000000000000" pitchFamily="2" charset="0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269"/>
    <a:srgbClr val="003E32"/>
    <a:srgbClr val="1FA5F8"/>
    <a:srgbClr val="EB8A5D"/>
    <a:srgbClr val="006F7E"/>
    <a:srgbClr val="00221C"/>
    <a:srgbClr val="F3C138"/>
    <a:srgbClr val="214F93"/>
    <a:srgbClr val="265DAB"/>
    <a:srgbClr val="F19C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 autoAdjust="0"/>
    <p:restoredTop sz="90909" autoAdjust="0"/>
  </p:normalViewPr>
  <p:slideViewPr>
    <p:cSldViewPr snapToGrid="0">
      <p:cViewPr varScale="1">
        <p:scale>
          <a:sx n="146" d="100"/>
          <a:sy n="146" d="100"/>
        </p:scale>
        <p:origin x="816" y="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F2C7AC-713F-46E8-8FC7-F75E459997C2}" type="datetimeFigureOut">
              <a:rPr lang="ko-KR" altLang="en-US" smtClean="0"/>
              <a:t>2024-06-02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6215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1BCCA-8342-4B16-AA96-B36E90B93CCD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33ED1D-5744-49B6-86B0-A532027227D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1410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33ED1D-5744-49B6-86B0-A532027227D0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3313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0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1814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altLang="ko-KR" dirty="0"/>
              <a:t>We don’t want to throw away all this valuable data, therefore</a:t>
            </a:r>
          </a:p>
          <a:p>
            <a:r>
              <a:rPr lang="en-ZA" altLang="ko-KR" dirty="0"/>
              <a:t>Easy for birders, but can go deep</a:t>
            </a:r>
          </a:p>
          <a:p>
            <a:r>
              <a:rPr lang="en-ZA" altLang="ko-KR" dirty="0"/>
              <a:t>Even more all in one place for conservationists!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27005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6200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1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43732" y="2103437"/>
            <a:ext cx="5157218" cy="1325563"/>
          </a:xfrm>
        </p:spPr>
        <p:txBody>
          <a:bodyPr>
            <a:noAutofit/>
          </a:bodyPr>
          <a:lstStyle>
            <a:lvl1pPr marL="0" algn="ctr" defTabSz="914400" rtl="0" eaLnBrk="1" latinLnBrk="1" hangingPunct="1">
              <a:defRPr lang="ko-KR" altLang="en-US" sz="7200" kern="12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+mn-cs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403699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FB3F91FD-FCEA-763B-CB5F-AB1666E765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73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3D9810-7F4C-DA0E-43F2-F955616161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33774" y="0"/>
            <a:ext cx="8658225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F6C374D6-6FF0-46B4-8A9E-13B3A55501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3D0C0-5561-4C98-808A-433DC7FFAFE3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9" name="바닥글 개체 틀 4">
            <a:extLst>
              <a:ext uri="{FF2B5EF4-FFF2-40B4-BE49-F238E27FC236}">
                <a16:creationId xmlns:a16="http://schemas.microsoft.com/office/drawing/2014/main" id="{E3D05EFA-F8A6-458C-AC16-64EAC6E3F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E5D421B-EE57-42ED-825F-DBDF313BC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4E43-31B2-45CF-BDA5-AA5C5336A78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9926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3CB493-3AEF-A06A-B2F5-B992BD44500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2456" y="-1"/>
            <a:ext cx="4702630" cy="390524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6C176D-6C25-437F-A8EA-6A4937871A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7E35ED-D7CA-470F-88E0-74FC2C37A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E6753F-B7DB-4745-A3A3-FFC9C55B1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9103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EFAE29EA-8C4D-2652-7CE5-6895EE14EFB1}"/>
              </a:ext>
            </a:extLst>
          </p:cNvPr>
          <p:cNvSpPr/>
          <p:nvPr userDrawn="1"/>
        </p:nvSpPr>
        <p:spPr>
          <a:xfrm>
            <a:off x="0" y="1409700"/>
            <a:ext cx="12192000" cy="54483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8">
            <a:extLst>
              <a:ext uri="{FF2B5EF4-FFF2-40B4-BE49-F238E27FC236}">
                <a16:creationId xmlns:a16="http://schemas.microsoft.com/office/drawing/2014/main" id="{46BA606C-6C00-4CE5-981A-574E2465E85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9150" y="1619250"/>
            <a:ext cx="10382252" cy="4304752"/>
          </a:xfrm>
          <a:noFill/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en-US" altLang="en-US" sz="1600" b="0" i="0" kern="1200" dirty="0">
                <a:solidFill>
                  <a:schemeClr val="tx1"/>
                </a:solidFill>
                <a:latin typeface="+mn-lt"/>
                <a:ea typeface="맑은 고딕" panose="020B0503020000020004" pitchFamily="50" charset="-127"/>
                <a:cs typeface="Arial" panose="02000000000000000000" pitchFamily="2" charset="0"/>
              </a:defRPr>
            </a:lvl1pPr>
          </a:lstStyle>
          <a:p>
            <a:pPr marL="0" lv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</a:pPr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D52B1C0-ABCC-48ED-A4A9-884B66749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127000"/>
            <a:ext cx="10463590" cy="1225550"/>
          </a:xfrm>
        </p:spPr>
        <p:txBody>
          <a:bodyPr>
            <a:noAutofit/>
          </a:bodyPr>
          <a:lstStyle>
            <a:lvl1pPr algn="ctr">
              <a:defRPr lang="ko-KR" altLang="en-US" sz="4800" kern="1200" spc="0">
                <a:solidFill>
                  <a:schemeClr val="accent2"/>
                </a:solidFill>
                <a:latin typeface="+mj-lt"/>
                <a:ea typeface="Calibri" panose="020F0502020204030204" pitchFamily="34" charset="0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BAAD56F-E555-1259-3ACF-528BF575B70C}"/>
              </a:ext>
            </a:extLst>
          </p:cNvPr>
          <p:cNvSpPr/>
          <p:nvPr userDrawn="1"/>
        </p:nvSpPr>
        <p:spPr>
          <a:xfrm>
            <a:off x="4610100" y="0"/>
            <a:ext cx="2971800" cy="8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95563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137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3D0C0-5561-4C98-808A-433DC7FFAFE3}" type="datetimeFigureOut">
              <a:rPr lang="ko-KR" altLang="en-US" smtClean="0"/>
              <a:t>2024-06-02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4E43-31B2-45CF-BDA5-AA5C5336A78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7375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>
            <a:extLst>
              <a:ext uri="{FF2B5EF4-FFF2-40B4-BE49-F238E27FC236}">
                <a16:creationId xmlns:a16="http://schemas.microsoft.com/office/drawing/2014/main" id="{818461F4-084A-6CA4-9AD2-3FAD2105E3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7802" b="7802"/>
          <a:stretch/>
        </p:blipFill>
        <p:spPr/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FF6F039-B4E2-6E45-60C8-342CA6B568F7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362200" y="4730035"/>
            <a:ext cx="7467600" cy="249636"/>
          </a:xfrm>
          <a:prstGeom prst="rect">
            <a:avLst/>
          </a:prstGeom>
          <a:noFill/>
          <a:ln>
            <a:noFill/>
          </a:ln>
        </p:spPr>
        <p:txBody>
          <a:bodyPr wrap="square" lIns="108000" tIns="0" rIns="108000" bIns="0" anchor="ctr">
            <a:noAutofit/>
          </a:bodyPr>
          <a:lstStyle/>
          <a:p>
            <a:pPr marL="0" marR="0" lvl="0" indent="0" algn="di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Noto Sans" panose="020B0502040504020204" pitchFamily="34" charset="0"/>
                <a:cs typeface="Noto Sans" panose="020B0502040504020204" pitchFamily="34" charset="0"/>
              </a:rPr>
              <a:t>BIRDING MADE EASY AS FLY</a:t>
            </a:r>
            <a:endParaRPr kumimoji="0" lang="ko-KR" alt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Noto Sans" panose="020B0502040504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6AE0BD-6884-6906-7559-5C7C0F88FE31}"/>
              </a:ext>
            </a:extLst>
          </p:cNvPr>
          <p:cNvSpPr/>
          <p:nvPr/>
        </p:nvSpPr>
        <p:spPr>
          <a:xfrm>
            <a:off x="2362201" y="2104017"/>
            <a:ext cx="5320282" cy="11932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38DE150-0904-08B9-4498-2FEAAC9949C9}"/>
              </a:ext>
            </a:extLst>
          </p:cNvPr>
          <p:cNvSpPr/>
          <p:nvPr/>
        </p:nvSpPr>
        <p:spPr>
          <a:xfrm>
            <a:off x="4509518" y="3297311"/>
            <a:ext cx="5320282" cy="1193294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6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BeakPeek</a:t>
            </a:r>
            <a:endParaRPr lang="ko-KR" altLang="en-US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4116000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173638" y="3340593"/>
            <a:ext cx="4351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7200" dirty="0">
                <a:ln>
                  <a:solidFill>
                    <a:srgbClr val="009EFF">
                      <a:alpha val="0"/>
                    </a:srgbClr>
                  </a:solidFill>
                </a:ln>
                <a:solidFill>
                  <a:prstClr val="white"/>
                </a:solidFill>
                <a:latin typeface="Bebas Neue"/>
                <a:ea typeface="Calibri" panose="020F0502020204030204" pitchFamily="34" charset="0"/>
              </a:rPr>
              <a:t>Millennium</a:t>
            </a:r>
            <a:endParaRPr lang="ko-KR" altLang="en-US" sz="7200" dirty="0">
              <a:ln>
                <a:solidFill>
                  <a:srgbClr val="009EFF">
                    <a:alpha val="0"/>
                  </a:srgbClr>
                </a:solidFill>
              </a:ln>
              <a:solidFill>
                <a:prstClr val="white"/>
              </a:solidFill>
              <a:latin typeface="Bebas Neue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607A63A-249B-3EC6-8665-006BEF033CFA}"/>
              </a:ext>
            </a:extLst>
          </p:cNvPr>
          <p:cNvSpPr txBox="1"/>
          <p:nvPr/>
        </p:nvSpPr>
        <p:spPr>
          <a:xfrm>
            <a:off x="6506418" y="5735880"/>
            <a:ext cx="5818059" cy="16312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dist"/>
            <a:r>
              <a:rPr lang="en-ZA" altLang="ko-KR" sz="10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15000"/>
                  </a:schemeClr>
                </a:solidFill>
                <a:latin typeface="+mj-lt"/>
              </a:rPr>
              <a:t>Group 22</a:t>
            </a:r>
            <a:endParaRPr lang="ko-KR" altLang="en-US" sz="10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1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8875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073F4A4-0380-2607-3489-BFC7461C55D0}"/>
              </a:ext>
            </a:extLst>
          </p:cNvPr>
          <p:cNvSpPr/>
          <p:nvPr/>
        </p:nvSpPr>
        <p:spPr>
          <a:xfrm>
            <a:off x="0" y="0"/>
            <a:ext cx="3533775" cy="68580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233A9-5670-53A0-F65A-32782172BC45}"/>
              </a:ext>
            </a:extLst>
          </p:cNvPr>
          <p:cNvSpPr txBox="1"/>
          <p:nvPr/>
        </p:nvSpPr>
        <p:spPr>
          <a:xfrm>
            <a:off x="0" y="3013502"/>
            <a:ext cx="3533775" cy="830997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5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Vision</a:t>
            </a:r>
            <a:endParaRPr lang="en-US" altLang="ko-KR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5581" b="25000"/>
          <a:stretch/>
        </p:blipFill>
        <p:spPr>
          <a:xfrm>
            <a:off x="3533774" y="0"/>
            <a:ext cx="8658225" cy="3429000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3533773" y="-5115"/>
            <a:ext cx="8658226" cy="3429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821E8B-5A6C-4182-18D3-1F4F91F07EFE}"/>
              </a:ext>
            </a:extLst>
          </p:cNvPr>
          <p:cNvCxnSpPr>
            <a:cxnSpLocks/>
          </p:cNvCxnSpPr>
          <p:nvPr/>
        </p:nvCxnSpPr>
        <p:spPr>
          <a:xfrm>
            <a:off x="1766887" y="1"/>
            <a:ext cx="0" cy="26996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72223F3C-2213-9CE0-BA8E-3F38ABE06E1D}"/>
              </a:ext>
            </a:extLst>
          </p:cNvPr>
          <p:cNvSpPr/>
          <p:nvPr/>
        </p:nvSpPr>
        <p:spPr>
          <a:xfrm>
            <a:off x="4800599" y="2919412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21387-3266-390D-6C12-971ADF266466}"/>
              </a:ext>
            </a:extLst>
          </p:cNvPr>
          <p:cNvSpPr/>
          <p:nvPr/>
        </p:nvSpPr>
        <p:spPr>
          <a:xfrm flipH="1">
            <a:off x="4305299" y="4710579"/>
            <a:ext cx="20097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Grow the bird watching community in South Africa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9ECB877-D63C-7F86-9695-56098B40F6D7}"/>
              </a:ext>
            </a:extLst>
          </p:cNvPr>
          <p:cNvSpPr/>
          <p:nvPr/>
        </p:nvSpPr>
        <p:spPr>
          <a:xfrm flipH="1">
            <a:off x="4176712" y="4288304"/>
            <a:ext cx="22669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Grow Birding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01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51C2D71-7E78-BD31-AF12-4E7AFC969917}"/>
              </a:ext>
            </a:extLst>
          </p:cNvPr>
          <p:cNvSpPr/>
          <p:nvPr/>
        </p:nvSpPr>
        <p:spPr>
          <a:xfrm>
            <a:off x="7353298" y="2916855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807A4B7-ABFE-44BA-6385-99E9884DE916}"/>
              </a:ext>
            </a:extLst>
          </p:cNvPr>
          <p:cNvSpPr/>
          <p:nvPr/>
        </p:nvSpPr>
        <p:spPr>
          <a:xfrm flipH="1">
            <a:off x="6857999" y="4710579"/>
            <a:ext cx="20097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Make it easier to not only find birds but also learn about them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EC3C99-32E7-513B-7778-54868FD5ACA2}"/>
              </a:ext>
            </a:extLst>
          </p:cNvPr>
          <p:cNvSpPr/>
          <p:nvPr/>
        </p:nvSpPr>
        <p:spPr>
          <a:xfrm flipH="1">
            <a:off x="6729412" y="4288304"/>
            <a:ext cx="22669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Find birds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02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2FB5800-8F6C-B86E-5703-13A5F80834B4}"/>
              </a:ext>
            </a:extLst>
          </p:cNvPr>
          <p:cNvSpPr/>
          <p:nvPr/>
        </p:nvSpPr>
        <p:spPr>
          <a:xfrm>
            <a:off x="9905999" y="2919412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ABFD003-56FE-FBBC-1EF6-794C72136487}"/>
              </a:ext>
            </a:extLst>
          </p:cNvPr>
          <p:cNvSpPr/>
          <p:nvPr/>
        </p:nvSpPr>
        <p:spPr>
          <a:xfrm flipH="1">
            <a:off x="9410699" y="4710579"/>
            <a:ext cx="20097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Allow conservationists to easily access and understand a large amount of data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59F8819-DF58-D509-0435-D883BF800149}"/>
              </a:ext>
            </a:extLst>
          </p:cNvPr>
          <p:cNvSpPr/>
          <p:nvPr/>
        </p:nvSpPr>
        <p:spPr>
          <a:xfrm flipH="1">
            <a:off x="8794749" y="4288304"/>
            <a:ext cx="32416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Conservation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03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4943474" y="1278404"/>
            <a:ext cx="58388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BeakPeek</a:t>
            </a:r>
            <a:endParaRPr lang="en-US" altLang="ko-KR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  <a:ea typeface="Calibri" panose="020F0502020204030204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5882887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7" name="Picture 56" descr="A white outline of binoculars&#10;&#10;Description automatically generated">
            <a:extLst>
              <a:ext uri="{FF2B5EF4-FFF2-40B4-BE49-F238E27FC236}">
                <a16:creationId xmlns:a16="http://schemas.microsoft.com/office/drawing/2014/main" id="{F2624295-FB51-95CB-C366-DFBD48E8A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6148" y="3156201"/>
            <a:ext cx="549024" cy="549024"/>
          </a:xfrm>
          <a:prstGeom prst="rect">
            <a:avLst/>
          </a:prstGeom>
        </p:spPr>
      </p:pic>
      <p:pic>
        <p:nvPicPr>
          <p:cNvPr id="62" name="Picture 61" descr="A white outline of a hand with leaves&#10;&#10;Description automatically generated">
            <a:extLst>
              <a:ext uri="{FF2B5EF4-FFF2-40B4-BE49-F238E27FC236}">
                <a16:creationId xmlns:a16="http://schemas.microsoft.com/office/drawing/2014/main" id="{30C1D780-7DB6-46D7-35B5-88B8AAC29E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1370" y="3053420"/>
            <a:ext cx="740930" cy="74093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1C2044B-30CF-0B8A-9A0B-DBFF1F74B9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23221" y="3092577"/>
            <a:ext cx="673612" cy="67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03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5948896F-6CBE-61CD-7B27-39E1B073C75A}"/>
              </a:ext>
            </a:extLst>
          </p:cNvPr>
          <p:cNvSpPr/>
          <p:nvPr/>
        </p:nvSpPr>
        <p:spPr>
          <a:xfrm>
            <a:off x="3086100" y="1895475"/>
            <a:ext cx="9105900" cy="4962525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개체 틀 6">
            <a:extLst>
              <a:ext uri="{FF2B5EF4-FFF2-40B4-BE49-F238E27FC236}">
                <a16:creationId xmlns:a16="http://schemas.microsoft.com/office/drawing/2014/main" id="{7893D01F-9FC8-E1D5-B02C-F5C82B01D05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6736" r="6736"/>
          <a:stretch/>
        </p:blipFill>
        <p:spPr/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2D4225-BC27-845C-DFF0-63123DF809ED}"/>
              </a:ext>
            </a:extLst>
          </p:cNvPr>
          <p:cNvSpPr txBox="1"/>
          <p:nvPr/>
        </p:nvSpPr>
        <p:spPr>
          <a:xfrm>
            <a:off x="6785209" y="575102"/>
            <a:ext cx="4702630" cy="830997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>
              <a:spcBef>
                <a:spcPct val="0"/>
              </a:spcBef>
              <a:spcAft>
                <a:spcPts val="200"/>
              </a:spcAft>
            </a:pPr>
            <a:r>
              <a:rPr lang="en-US" altLang="ko-KR" sz="5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8269"/>
                </a:solidFill>
                <a:latin typeface="+mj-lt"/>
                <a:ea typeface="Calibri" panose="020F0502020204030204" pitchFamily="34" charset="0"/>
              </a:rPr>
              <a:t>SABAP2 ISSUES</a:t>
            </a:r>
            <a:endParaRPr lang="en-US" altLang="ko-KR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8269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46F25CB-2EA1-0708-FC6E-F7A076472D78}"/>
              </a:ext>
            </a:extLst>
          </p:cNvPr>
          <p:cNvSpPr/>
          <p:nvPr/>
        </p:nvSpPr>
        <p:spPr>
          <a:xfrm flipH="1">
            <a:off x="871537" y="4221629"/>
            <a:ext cx="19621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Calibri" panose="020F0502020204030204" pitchFamily="34" charset="0"/>
              </a:rPr>
              <a:t>Beak peek</a:t>
            </a:r>
          </a:p>
          <a:p>
            <a:pPr algn="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Calibri" panose="020F0502020204030204" pitchFamily="34" charset="0"/>
              </a:rPr>
              <a:t>Millennium</a:t>
            </a:r>
          </a:p>
          <a:p>
            <a:pPr algn="r"/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Calibri" panose="020F0502020204030204" pitchFamily="34" charset="0"/>
              </a:rPr>
              <a:t>Group 22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8731D116-7481-A7FE-226B-4EFE8FC4364A}"/>
              </a:ext>
            </a:extLst>
          </p:cNvPr>
          <p:cNvSpPr/>
          <p:nvPr/>
        </p:nvSpPr>
        <p:spPr>
          <a:xfrm>
            <a:off x="5113113" y="3347623"/>
            <a:ext cx="1123946" cy="112394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AB01926-EA67-60C9-489B-D82FEFF01D0E}"/>
              </a:ext>
            </a:extLst>
          </p:cNvPr>
          <p:cNvSpPr/>
          <p:nvPr/>
        </p:nvSpPr>
        <p:spPr>
          <a:xfrm flipH="1">
            <a:off x="6719226" y="2633993"/>
            <a:ext cx="27200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</a:rPr>
              <a:t>Response time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9134C3F-839B-CEA0-847B-EABF743B63E6}"/>
              </a:ext>
            </a:extLst>
          </p:cNvPr>
          <p:cNvSpPr/>
          <p:nvPr/>
        </p:nvSpPr>
        <p:spPr>
          <a:xfrm flipH="1">
            <a:off x="6719225" y="2992443"/>
            <a:ext cx="49107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SABAP2 suffers from an extremely long response time, with some pages taking more than two minutes to load on average!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90BA06B-D5F1-ED20-903B-84D426FA551E}"/>
              </a:ext>
            </a:extLst>
          </p:cNvPr>
          <p:cNvSpPr/>
          <p:nvPr/>
        </p:nvSpPr>
        <p:spPr>
          <a:xfrm flipH="1">
            <a:off x="6719225" y="4567568"/>
            <a:ext cx="46012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Montserrat" panose="00000500000000000000" pitchFamily="2" charset="0"/>
                <a:ea typeface="Calibri" panose="020F0502020204030204" pitchFamily="34" charset="0"/>
              </a:rPr>
              <a:t>Complex, Scattered Information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75393CA-98E6-F50C-E29F-E5F7318BE1EC}"/>
              </a:ext>
            </a:extLst>
          </p:cNvPr>
          <p:cNvSpPr/>
          <p:nvPr/>
        </p:nvSpPr>
        <p:spPr>
          <a:xfrm flipH="1">
            <a:off x="6719225" y="4926018"/>
            <a:ext cx="49107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While insightful, the information offered by the website is overly complex and too scattered for a standard user, with no guide as to what some of the information might even mean, for example the difference between Common Species, Common Group and just Species Name.</a:t>
            </a:r>
            <a:endParaRPr lang="en-US" altLang="ko-KR" sz="1400" dirty="0">
              <a:solidFill>
                <a:schemeClr val="bg1"/>
              </a:solidFill>
              <a:latin typeface="Montserrat" panose="00000500000000000000" pitchFamily="2" charset="0"/>
              <a:ea typeface="Noto Sans" panose="020B050204050402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A white x in a circle&#10;&#10;Description automatically generated">
            <a:extLst>
              <a:ext uri="{FF2B5EF4-FFF2-40B4-BE49-F238E27FC236}">
                <a16:creationId xmlns:a16="http://schemas.microsoft.com/office/drawing/2014/main" id="{937773F9-6E63-E24C-7240-F8CE0C8BC9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3734" y="3523895"/>
            <a:ext cx="762705" cy="76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255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Wild Life &amp; Birds - iSafiri">
            <a:extLst>
              <a:ext uri="{FF2B5EF4-FFF2-40B4-BE49-F238E27FC236}">
                <a16:creationId xmlns:a16="http://schemas.microsoft.com/office/drawing/2014/main" id="{4D870393-6D24-C24F-EE11-C52D91520C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80" r="264"/>
          <a:stretch/>
        </p:blipFill>
        <p:spPr bwMode="auto">
          <a:xfrm>
            <a:off x="-45452" y="-968322"/>
            <a:ext cx="12282904" cy="8883544"/>
          </a:xfrm>
          <a:prstGeom prst="rect">
            <a:avLst/>
          </a:prstGeom>
          <a:noFill/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34EB961-418A-C7D2-A4D4-7F77B38C5A14}"/>
              </a:ext>
            </a:extLst>
          </p:cNvPr>
          <p:cNvCxnSpPr>
            <a:cxnSpLocks/>
          </p:cNvCxnSpPr>
          <p:nvPr/>
        </p:nvCxnSpPr>
        <p:spPr>
          <a:xfrm>
            <a:off x="13220700" y="468155"/>
            <a:ext cx="0" cy="6769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941CD8BC-4BED-89B8-86BF-2A0062BED576}"/>
              </a:ext>
            </a:extLst>
          </p:cNvPr>
          <p:cNvSpPr/>
          <p:nvPr/>
        </p:nvSpPr>
        <p:spPr>
          <a:xfrm>
            <a:off x="3752852" y="1457326"/>
            <a:ext cx="4686298" cy="4162424"/>
          </a:xfrm>
          <a:prstGeom prst="rect">
            <a:avLst/>
          </a:prstGeom>
          <a:solidFill>
            <a:srgbClr val="008269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518025" y="2813030"/>
            <a:ext cx="3155950" cy="22057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Birders</a:t>
            </a:r>
          </a:p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Conservationists</a:t>
            </a:r>
          </a:p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Administrators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109CA8-8133-4BCD-970C-6CE0CD000E08}"/>
              </a:ext>
            </a:extLst>
          </p:cNvPr>
          <p:cNvSpPr txBox="1"/>
          <p:nvPr/>
        </p:nvSpPr>
        <p:spPr>
          <a:xfrm>
            <a:off x="3438144" y="1816567"/>
            <a:ext cx="5315712" cy="830997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5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USERS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A6196BE-5C33-727E-9961-6B57BBB046D7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B389BA4-6CD0-3950-C3F7-11E6D0A97D8C}"/>
              </a:ext>
            </a:extLst>
          </p:cNvPr>
          <p:cNvSpPr/>
          <p:nvPr/>
        </p:nvSpPr>
        <p:spPr>
          <a:xfrm>
            <a:off x="3752400" y="676910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07A63A-249B-3EC6-8665-006BEF033CFA}"/>
              </a:ext>
            </a:extLst>
          </p:cNvPr>
          <p:cNvSpPr txBox="1"/>
          <p:nvPr/>
        </p:nvSpPr>
        <p:spPr>
          <a:xfrm>
            <a:off x="7673975" y="-1925060"/>
            <a:ext cx="4914900" cy="76944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dist"/>
            <a:r>
              <a:rPr lang="en-ZA" altLang="ko-KR" sz="4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29000"/>
                  </a:schemeClr>
                </a:solidFill>
                <a:latin typeface="+mj-lt"/>
              </a:rPr>
              <a:t>BEakPEEK</a:t>
            </a:r>
            <a:endParaRPr lang="ko-KR" altLang="en-US" sz="4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29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1005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7CAF353-DF6E-E165-32B3-E44853EB3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0" y="-1"/>
            <a:ext cx="12192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008269"/>
                </a:solidFill>
              </a:rPr>
              <a:t>LIVE DEMO</a:t>
            </a:r>
            <a:endParaRPr lang="ko-KR" altLang="en-US" dirty="0">
              <a:solidFill>
                <a:srgbClr val="008269"/>
              </a:solidFill>
            </a:endParaRPr>
          </a:p>
        </p:txBody>
      </p:sp>
      <p:sp>
        <p:nvSpPr>
          <p:cNvPr id="5" name="직사각형 10">
            <a:extLst>
              <a:ext uri="{FF2B5EF4-FFF2-40B4-BE49-F238E27FC236}">
                <a16:creationId xmlns:a16="http://schemas.microsoft.com/office/drawing/2014/main" id="{07F5AD65-9DAB-553B-250A-4070D13D9C73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45768485"/>
      </p:ext>
    </p:extLst>
  </p:cSld>
  <p:clrMapOvr>
    <a:masterClrMapping/>
  </p:clrMapOvr>
  <p:transition spd="med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2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1A94593-4B91-6183-F556-11E460317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-1016571" y="-613542"/>
            <a:ext cx="14619111" cy="822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E4A22A8-D19D-A858-053D-EC49F9AEB753}"/>
              </a:ext>
            </a:extLst>
          </p:cNvPr>
          <p:cNvSpPr/>
          <p:nvPr/>
        </p:nvSpPr>
        <p:spPr>
          <a:xfrm>
            <a:off x="-6215" y="2058274"/>
            <a:ext cx="12192000" cy="4838634"/>
          </a:xfrm>
          <a:prstGeom prst="rect">
            <a:avLst/>
          </a:prstGeom>
          <a:solidFill>
            <a:srgbClr val="00826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7254A66-ADF1-1560-59AF-FD9AAC77FAB0}"/>
              </a:ext>
            </a:extLst>
          </p:cNvPr>
          <p:cNvSpPr/>
          <p:nvPr/>
        </p:nvSpPr>
        <p:spPr>
          <a:xfrm>
            <a:off x="431800" y="1784350"/>
            <a:ext cx="5530985" cy="425585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8">
            <a:extLst>
              <a:ext uri="{FF2B5EF4-FFF2-40B4-BE49-F238E27FC236}">
                <a16:creationId xmlns:a16="http://schemas.microsoft.com/office/drawing/2014/main" id="{9BCA539E-7D1F-1D46-296D-898BE372CF81}"/>
              </a:ext>
            </a:extLst>
          </p:cNvPr>
          <p:cNvSpPr txBox="1">
            <a:spLocks/>
          </p:cNvSpPr>
          <p:nvPr/>
        </p:nvSpPr>
        <p:spPr>
          <a:xfrm>
            <a:off x="1527264" y="2011441"/>
            <a:ext cx="3340056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等线 Light" panose="02010600030101010101" pitchFamily="2" charset="-122"/>
                <a:cs typeface="+mj-cs"/>
              </a:rPr>
              <a:t>Branching Strategy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5" name="Title 18">
            <a:extLst>
              <a:ext uri="{FF2B5EF4-FFF2-40B4-BE49-F238E27FC236}">
                <a16:creationId xmlns:a16="http://schemas.microsoft.com/office/drawing/2014/main" id="{5A57035A-E4A0-B66B-C988-2144B72982D6}"/>
              </a:ext>
            </a:extLst>
          </p:cNvPr>
          <p:cNvSpPr txBox="1">
            <a:spLocks/>
          </p:cNvSpPr>
          <p:nvPr/>
        </p:nvSpPr>
        <p:spPr>
          <a:xfrm>
            <a:off x="842814" y="2676980"/>
            <a:ext cx="4708955" cy="2970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Simplified Version of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GitFlow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+ main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+ dev/feature/*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rgbClr val="424242"/>
                </a:solidFill>
                <a:latin typeface="Montserrat" panose="00000500000000000000" pitchFamily="2" charset="0"/>
              </a:rPr>
              <a:t>+doc/*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-release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-hotfix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pic>
        <p:nvPicPr>
          <p:cNvPr id="6" name="Picture 5" descr="Design Patterns for Salesforce Git Branching Strategies">
            <a:extLst>
              <a:ext uri="{FF2B5EF4-FFF2-40B4-BE49-F238E27FC236}">
                <a16:creationId xmlns:a16="http://schemas.microsoft.com/office/drawing/2014/main" id="{D9A8EE82-4507-8648-4919-6AEA77D3F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0199" y="4230054"/>
            <a:ext cx="4180502" cy="174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E36B85D-0D5D-F9B8-1416-D1CA069E1F7F}"/>
              </a:ext>
            </a:extLst>
          </p:cNvPr>
          <p:cNvSpPr/>
          <p:nvPr/>
        </p:nvSpPr>
        <p:spPr>
          <a:xfrm>
            <a:off x="6316765" y="1778000"/>
            <a:ext cx="5530985" cy="425585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8">
            <a:extLst>
              <a:ext uri="{FF2B5EF4-FFF2-40B4-BE49-F238E27FC236}">
                <a16:creationId xmlns:a16="http://schemas.microsoft.com/office/drawing/2014/main" id="{1E606158-F9D8-9FBC-5926-70B1B65301EE}"/>
              </a:ext>
            </a:extLst>
          </p:cNvPr>
          <p:cNvSpPr txBox="1">
            <a:spLocks/>
          </p:cNvSpPr>
          <p:nvPr/>
        </p:nvSpPr>
        <p:spPr>
          <a:xfrm>
            <a:off x="7381209" y="1899216"/>
            <a:ext cx="3340056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等线 Light" panose="02010600030101010101" pitchFamily="2" charset="-122"/>
                <a:cs typeface="+mj-cs"/>
              </a:rPr>
              <a:t>Review Process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9" name="Title 18">
            <a:extLst>
              <a:ext uri="{FF2B5EF4-FFF2-40B4-BE49-F238E27FC236}">
                <a16:creationId xmlns:a16="http://schemas.microsoft.com/office/drawing/2014/main" id="{09B8C6F3-984A-3FEF-73D9-6DE9B447B4C7}"/>
              </a:ext>
            </a:extLst>
          </p:cNvPr>
          <p:cNvSpPr txBox="1">
            <a:spLocks/>
          </p:cNvSpPr>
          <p:nvPr/>
        </p:nvSpPr>
        <p:spPr>
          <a:xfrm>
            <a:off x="6727779" y="2607322"/>
            <a:ext cx="4708955" cy="2970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- A pull request needs to be made before a merge takes place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- Members ask for at least one review before completing a pull request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F2E2D793-2285-11B3-433E-D8A9DF6E9DD0}"/>
              </a:ext>
            </a:extLst>
          </p:cNvPr>
          <p:cNvSpPr txBox="1">
            <a:spLocks/>
          </p:cNvSpPr>
          <p:nvPr/>
        </p:nvSpPr>
        <p:spPr>
          <a:xfrm>
            <a:off x="431800" y="464933"/>
            <a:ext cx="3994173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CI/CD</a:t>
            </a:r>
          </a:p>
        </p:txBody>
      </p:sp>
    </p:spTree>
    <p:extLst>
      <p:ext uri="{BB962C8B-B14F-4D97-AF65-F5344CB8AC3E}">
        <p14:creationId xmlns:p14="http://schemas.microsoft.com/office/powerpoint/2010/main" val="38487775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28326B27-1F1B-9095-4D1F-E48EB24329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1"/>
            <a:ext cx="12192000" cy="6858000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3C81EA-6DC1-E442-8ECF-E7C74328C74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D8C9D76-6F6E-C1B1-DED1-5DE0B947AA9B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FB52DA6-1478-17F0-F43A-C97EAF439887}"/>
              </a:ext>
            </a:extLst>
          </p:cNvPr>
          <p:cNvSpPr/>
          <p:nvPr/>
        </p:nvSpPr>
        <p:spPr>
          <a:xfrm>
            <a:off x="381000" y="6438900"/>
            <a:ext cx="11430000" cy="454025"/>
          </a:xfrm>
          <a:prstGeom prst="roundRect">
            <a:avLst/>
          </a:prstGeom>
          <a:solidFill>
            <a:srgbClr val="008269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9DBCE3A-DC08-B429-2F63-2CFE93F7A357}"/>
              </a:ext>
            </a:extLst>
          </p:cNvPr>
          <p:cNvSpPr/>
          <p:nvPr/>
        </p:nvSpPr>
        <p:spPr>
          <a:xfrm flipH="1">
            <a:off x="3752400" y="3961968"/>
            <a:ext cx="4687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 err="1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BeakPeek</a:t>
            </a:r>
            <a:endParaRPr lang="en-US" altLang="ko-KR" sz="1600" dirty="0">
              <a:solidFill>
                <a:schemeClr val="bg1"/>
              </a:solidFill>
              <a:latin typeface="Arial" panose="020B0604020202020204" pitchFamily="34" charset="0"/>
              <a:ea typeface="Noto Sans" panose="020B0502040504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millennium.capstone@gmail.com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Group 22</a:t>
            </a:r>
          </a:p>
          <a:p>
            <a:pPr algn="ctr"/>
            <a:r>
              <a:rPr lang="en-US" altLang="ko-KR" sz="1600" dirty="0" err="1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Charl</a:t>
            </a:r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 Pretorius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4FC551-1064-46BD-B962-4E1A0A414ACC}"/>
              </a:ext>
            </a:extLst>
          </p:cNvPr>
          <p:cNvSpPr txBox="1"/>
          <p:nvPr/>
        </p:nvSpPr>
        <p:spPr>
          <a:xfrm>
            <a:off x="2981327" y="2169749"/>
            <a:ext cx="6229348" cy="176971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algn="ctr">
              <a:spcBef>
                <a:spcPct val="0"/>
              </a:spcBef>
              <a:spcAft>
                <a:spcPts val="200"/>
              </a:spcAft>
              <a:defRPr sz="115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63500">
                    <a:schemeClr val="tx2">
                      <a:alpha val="14000"/>
                    </a:schemeClr>
                  </a:glow>
                </a:effectLst>
                <a:latin typeface="+mj-lt"/>
                <a:ea typeface="Vollkorn" panose="00000500000000000000" pitchFamily="2" charset="0"/>
              </a:defRPr>
            </a:lvl1pPr>
          </a:lstStyle>
          <a:p>
            <a:pPr algn="dist"/>
            <a:r>
              <a:rPr lang="en-US" altLang="ko-KR" dirty="0" err="1">
                <a:ea typeface="Calibri" panose="020F0502020204030204" pitchFamily="34" charset="0"/>
              </a:rPr>
              <a:t>ThankYou</a:t>
            </a:r>
            <a:r>
              <a:rPr lang="en-US" altLang="ko-KR" dirty="0">
                <a:ea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6874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12">
      <a:dk1>
        <a:sysClr val="windowText" lastClr="000000"/>
      </a:dk1>
      <a:lt1>
        <a:sysClr val="window" lastClr="FFFFFF"/>
      </a:lt1>
      <a:dk2>
        <a:srgbClr val="242852"/>
      </a:dk2>
      <a:lt2>
        <a:srgbClr val="8BD6F6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Bebas Neue, Calibri">
      <a:majorFont>
        <a:latin typeface="Bebas Neue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17403</TotalTime>
  <Words>241</Words>
  <Application>Microsoft Office PowerPoint</Application>
  <PresentationFormat>Widescreen</PresentationFormat>
  <Paragraphs>51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 Light</vt:lpstr>
      <vt:lpstr>Bebas Neue</vt:lpstr>
      <vt:lpstr>Montserrat</vt:lpstr>
      <vt:lpstr>Calibri</vt:lpstr>
      <vt:lpstr>Arial</vt:lpstr>
      <vt:lpstr>맑은 고딕</vt:lpstr>
      <vt:lpstr>Office 테마</vt:lpstr>
      <vt:lpstr>BeakPeek</vt:lpstr>
      <vt:lpstr>PowerPoint Presentation</vt:lpstr>
      <vt:lpstr>PowerPoint Presentation</vt:lpstr>
      <vt:lpstr>PowerPoint Presentation</vt:lpstr>
      <vt:lpstr>LIVE DEMO</vt:lpstr>
      <vt:lpstr>PowerPoint Presentation</vt:lpstr>
      <vt:lpstr>PowerPoint 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MJ.KIM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CHARL PIETER PRETORIUS</cp:lastModifiedBy>
  <cp:revision>52</cp:revision>
  <dcterms:created xsi:type="dcterms:W3CDTF">2019-02-04T04:34:17Z</dcterms:created>
  <dcterms:modified xsi:type="dcterms:W3CDTF">2024-06-02T20:10:22Z</dcterms:modified>
  <cp:category>www.slidemembers.com</cp:category>
</cp:coreProperties>
</file>

<file path=docProps/thumbnail.jpeg>
</file>